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  <p:sldMasterId id="2147483691" r:id="rId2"/>
  </p:sldMasterIdLst>
  <p:notesMasterIdLst>
    <p:notesMasterId r:id="rId48"/>
  </p:notesMasterIdLst>
  <p:handoutMasterIdLst>
    <p:handoutMasterId r:id="rId49"/>
  </p:handoutMasterIdLst>
  <p:sldIdLst>
    <p:sldId id="318" r:id="rId3"/>
    <p:sldId id="321" r:id="rId4"/>
    <p:sldId id="349" r:id="rId5"/>
    <p:sldId id="350" r:id="rId6"/>
    <p:sldId id="351" r:id="rId7"/>
    <p:sldId id="315" r:id="rId8"/>
    <p:sldId id="322" r:id="rId9"/>
    <p:sldId id="343" r:id="rId10"/>
    <p:sldId id="323" r:id="rId11"/>
    <p:sldId id="325" r:id="rId12"/>
    <p:sldId id="344" r:id="rId13"/>
    <p:sldId id="326" r:id="rId14"/>
    <p:sldId id="324" r:id="rId15"/>
    <p:sldId id="328" r:id="rId16"/>
    <p:sldId id="329" r:id="rId17"/>
    <p:sldId id="330" r:id="rId18"/>
    <p:sldId id="352" r:id="rId19"/>
    <p:sldId id="355" r:id="rId20"/>
    <p:sldId id="332" r:id="rId21"/>
    <p:sldId id="354" r:id="rId22"/>
    <p:sldId id="346" r:id="rId23"/>
    <p:sldId id="347" r:id="rId24"/>
    <p:sldId id="348" r:id="rId25"/>
    <p:sldId id="339" r:id="rId26"/>
    <p:sldId id="340" r:id="rId27"/>
    <p:sldId id="333" r:id="rId28"/>
    <p:sldId id="364" r:id="rId29"/>
    <p:sldId id="335" r:id="rId30"/>
    <p:sldId id="336" r:id="rId31"/>
    <p:sldId id="341" r:id="rId32"/>
    <p:sldId id="365" r:id="rId33"/>
    <p:sldId id="366" r:id="rId34"/>
    <p:sldId id="370" r:id="rId35"/>
    <p:sldId id="353" r:id="rId36"/>
    <p:sldId id="367" r:id="rId37"/>
    <p:sldId id="368" r:id="rId38"/>
    <p:sldId id="369" r:id="rId39"/>
    <p:sldId id="371" r:id="rId40"/>
    <p:sldId id="334" r:id="rId41"/>
    <p:sldId id="337" r:id="rId42"/>
    <p:sldId id="338" r:id="rId43"/>
    <p:sldId id="345" r:id="rId44"/>
    <p:sldId id="331" r:id="rId45"/>
    <p:sldId id="342" r:id="rId46"/>
    <p:sldId id="294" r:id="rId4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1620" userDrawn="1">
          <p15:clr>
            <a:srgbClr val="A4A3A4"/>
          </p15:clr>
        </p15:guide>
        <p15:guide id="7" pos="5470">
          <p15:clr>
            <a:srgbClr val="A4A3A4"/>
          </p15:clr>
        </p15:guide>
        <p15:guide id="8" pos="2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5"/>
    <a:srgbClr val="F83308"/>
    <a:srgbClr val="FD9208"/>
    <a:srgbClr val="009FDF"/>
    <a:srgbClr val="F3D54E"/>
    <a:srgbClr val="F0CE3E"/>
    <a:srgbClr val="003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54" autoAdjust="0"/>
    <p:restoredTop sz="94634" autoAdjust="0"/>
  </p:normalViewPr>
  <p:slideViewPr>
    <p:cSldViewPr snapToGrid="0">
      <p:cViewPr varScale="1">
        <p:scale>
          <a:sx n="212" d="100"/>
          <a:sy n="212" d="100"/>
        </p:scale>
        <p:origin x="216" y="100"/>
      </p:cViewPr>
      <p:guideLst>
        <p:guide orient="horz" pos="1620"/>
        <p:guide pos="5470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2285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09-May-21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09-May-21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1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19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0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9004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15385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20103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11011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400125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384376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3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0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25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3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8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40295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18608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94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8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5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7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61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287575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415824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09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107094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8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23845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5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8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01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6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9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4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BF46A5-D99E-714B-96C7-B8EACE012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06F2D-A48C-414B-96E9-DB0F3CD67C4D}"/>
              </a:ext>
            </a:extLst>
          </p:cNvPr>
          <p:cNvSpPr txBox="1"/>
          <p:nvPr userDrawn="1"/>
        </p:nvSpPr>
        <p:spPr>
          <a:xfrm>
            <a:off x="455613" y="4809976"/>
            <a:ext cx="1263166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Scale Your Innovation</a:t>
            </a:r>
          </a:p>
        </p:txBody>
      </p:sp>
    </p:spTree>
    <p:extLst>
      <p:ext uri="{BB962C8B-B14F-4D97-AF65-F5344CB8AC3E}">
        <p14:creationId xmlns:p14="http://schemas.microsoft.com/office/powerpoint/2010/main" val="378622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714" r:id="rId3"/>
    <p:sldLayoutId id="2147483715" r:id="rId4"/>
    <p:sldLayoutId id="2147483674" r:id="rId5"/>
    <p:sldLayoutId id="2147483650" r:id="rId6"/>
    <p:sldLayoutId id="2147483684" r:id="rId7"/>
    <p:sldLayoutId id="2147483652" r:id="rId8"/>
    <p:sldLayoutId id="2147483660" r:id="rId9"/>
    <p:sldLayoutId id="2147483668" r:id="rId10"/>
    <p:sldLayoutId id="2147483669" r:id="rId11"/>
    <p:sldLayoutId id="2147483670" r:id="rId12"/>
    <p:sldLayoutId id="2147483672" r:id="rId13"/>
    <p:sldLayoutId id="2147483690" r:id="rId14"/>
    <p:sldLayoutId id="2147483689" r:id="rId15"/>
    <p:sldLayoutId id="2147483651" r:id="rId16"/>
    <p:sldLayoutId id="2147483677" r:id="rId17"/>
    <p:sldLayoutId id="2147483665" r:id="rId18"/>
    <p:sldLayoutId id="2147483654" r:id="rId19"/>
    <p:sldLayoutId id="2147483655" r:id="rId20"/>
    <p:sldLayoutId id="2147483676" r:id="rId21"/>
    <p:sldLayoutId id="2147483681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1CEF42-63D0-6F46-A408-1623CB42B5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B9911-7C11-FF44-91CB-947A6460653E}"/>
              </a:ext>
            </a:extLst>
          </p:cNvPr>
          <p:cNvSpPr txBox="1"/>
          <p:nvPr userDrawn="1"/>
        </p:nvSpPr>
        <p:spPr>
          <a:xfrm>
            <a:off x="455613" y="4809976"/>
            <a:ext cx="2678618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One Platform for the Intersection of AI and HPC</a:t>
            </a:r>
          </a:p>
        </p:txBody>
      </p:sp>
    </p:spTree>
    <p:extLst>
      <p:ext uri="{BB962C8B-B14F-4D97-AF65-F5344CB8AC3E}">
        <p14:creationId xmlns:p14="http://schemas.microsoft.com/office/powerpoint/2010/main" val="243693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716" r:id="rId3"/>
    <p:sldLayoutId id="2147483717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sey_Reas" TargetMode="External"/><Relationship Id="rId2" Type="http://schemas.openxmlformats.org/officeDocument/2006/relationships/hyperlink" Target="https://en.wikipedia.org/wiki/Wiring_(development_platform)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.wikipedia.org/wiki/Processing_(programming_language)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FAF33-66AC-4A4D-911B-84C4FCD6BB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Maker’s university – </a:t>
            </a:r>
            <a:br>
              <a:rPr lang="en-US" dirty="0"/>
            </a:br>
            <a:r>
              <a:rPr lang="en-US" dirty="0"/>
              <a:t>by intel’s makers community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84B77-B6A3-E84D-97B0-DCAFA66C43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Gil Tal.</a:t>
            </a:r>
          </a:p>
          <a:p>
            <a:r>
              <a:rPr lang="en-US" dirty="0"/>
              <a:t>Jan 2019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7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The Arduino makers platform – how it all started…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908557"/>
            <a:ext cx="8228012" cy="3720594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Arduino project was started at the Interaction Design Institute Ivrea (IDII) in Ivrea, Italy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In 2003 Hernando </a:t>
            </a:r>
            <a:r>
              <a:rPr lang="en-US" sz="1600" dirty="0" err="1"/>
              <a:t>Barragán</a:t>
            </a:r>
            <a:r>
              <a:rPr lang="en-US" sz="1600" dirty="0"/>
              <a:t> created the development platform </a:t>
            </a:r>
            <a:r>
              <a:rPr lang="en-US" sz="1600" i="1" dirty="0">
                <a:hlinkClick r:id="rId2" tooltip="Wiring (development platform)"/>
              </a:rPr>
              <a:t>Wiring</a:t>
            </a:r>
            <a:r>
              <a:rPr lang="en-US" sz="1600" dirty="0"/>
              <a:t> as a Master's thesis project at IDII – Which was used as the basis for the Arduino platform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Under the supervision of Massimo </a:t>
            </a:r>
            <a:r>
              <a:rPr lang="en-US" sz="1600" dirty="0" err="1"/>
              <a:t>Banzi</a:t>
            </a:r>
            <a:r>
              <a:rPr lang="en-US" sz="1600" dirty="0"/>
              <a:t> and </a:t>
            </a:r>
            <a:r>
              <a:rPr lang="en-US" sz="1600" dirty="0">
                <a:hlinkClick r:id="rId3" tooltip="Casey Reas"/>
              </a:rPr>
              <a:t>Casey </a:t>
            </a:r>
            <a:r>
              <a:rPr lang="en-US" sz="1600" dirty="0" err="1">
                <a:hlinkClick r:id="rId3" tooltip="Casey Reas"/>
              </a:rPr>
              <a:t>Reas</a:t>
            </a:r>
            <a:r>
              <a:rPr lang="en-US" sz="1600" dirty="0"/>
              <a:t>. Casey </a:t>
            </a:r>
            <a:r>
              <a:rPr lang="en-US" sz="1600" dirty="0" err="1"/>
              <a:t>Reas</a:t>
            </a:r>
            <a:r>
              <a:rPr lang="en-US" sz="1600" dirty="0"/>
              <a:t> is known for co-creating, with Ben Fry, the </a:t>
            </a:r>
            <a:r>
              <a:rPr lang="en-US" sz="1600" dirty="0">
                <a:hlinkClick r:id="rId4" tooltip="Processing (programming language)"/>
              </a:rPr>
              <a:t>Processing</a:t>
            </a:r>
            <a:r>
              <a:rPr lang="en-US" sz="1600" dirty="0"/>
              <a:t> development platform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project goal was to create simple, low cost tools for creating digital projects by </a:t>
            </a:r>
            <a:r>
              <a:rPr lang="en-US" sz="1600" b="1" u="sng" dirty="0"/>
              <a:t>non-engineers!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initial Arduino core team consisted of Massimo </a:t>
            </a:r>
            <a:r>
              <a:rPr lang="en-US" sz="1600" dirty="0" err="1"/>
              <a:t>Banzi</a:t>
            </a:r>
            <a:r>
              <a:rPr lang="en-US" sz="1600" dirty="0"/>
              <a:t>, David </a:t>
            </a:r>
            <a:r>
              <a:rPr lang="en-US" sz="1600" dirty="0" err="1"/>
              <a:t>Cuartielles</a:t>
            </a:r>
            <a:r>
              <a:rPr lang="en-US" sz="1600" dirty="0"/>
              <a:t>, Tom </a:t>
            </a:r>
            <a:r>
              <a:rPr lang="en-US" sz="1600" dirty="0" err="1"/>
              <a:t>Igoe</a:t>
            </a:r>
            <a:r>
              <a:rPr lang="en-US" sz="1600" dirty="0"/>
              <a:t>, Gianluca Martino, and David </a:t>
            </a:r>
            <a:r>
              <a:rPr lang="en-US" sz="1600" dirty="0" err="1"/>
              <a:t>Mellis</a:t>
            </a:r>
            <a:r>
              <a:rPr lang="en-US" sz="1600" dirty="0"/>
              <a:t>, but </a:t>
            </a:r>
            <a:r>
              <a:rPr lang="en-US" sz="1600" dirty="0" err="1"/>
              <a:t>Barragán</a:t>
            </a:r>
            <a:r>
              <a:rPr lang="en-US" sz="1600" dirty="0"/>
              <a:t> was not invited to participate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Millions of Arduino boards are in use around the world!</a:t>
            </a:r>
          </a:p>
        </p:txBody>
      </p:sp>
    </p:spTree>
    <p:extLst>
      <p:ext uri="{BB962C8B-B14F-4D97-AF65-F5344CB8AC3E}">
        <p14:creationId xmlns:p14="http://schemas.microsoft.com/office/powerpoint/2010/main" val="259193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80EB3A-9E9D-49FA-ADA7-A1198143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888D4B-64C2-4745-B8F0-15188BD70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510857"/>
          </a:xfrm>
        </p:spPr>
        <p:txBody>
          <a:bodyPr/>
          <a:lstStyle/>
          <a:p>
            <a:r>
              <a:rPr lang="en-US" dirty="0"/>
              <a:t>Arduino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A6EBF-D6EF-4098-A392-F2A04FAF36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54603"/>
            <a:ext cx="8228012" cy="3874548"/>
          </a:xfrm>
        </p:spPr>
        <p:txBody>
          <a:bodyPr/>
          <a:lstStyle/>
          <a:p>
            <a:r>
              <a:rPr lang="en-US" dirty="0"/>
              <a:t>As said Arduino was born at the Ivrea Interaction Design Institute as an easy tool for fast prototyping, aimed at students without a background in electronics and programming. As soon as it reached a wider community, the Arduino board started changing to adapt to new needs and challenges, differentiating its offer from simple 8-bit boards to products for IoT applications, wearable, 3D printing, and embedded environments. All Arduino boards are completely open-source, empowering users to build them independently and eventually adapt them to their particular needs. The </a:t>
            </a:r>
            <a:r>
              <a:rPr lang="en-US" dirty="0">
                <a:hlinkClick r:id="rId2"/>
              </a:rPr>
              <a:t>software</a:t>
            </a:r>
            <a:r>
              <a:rPr lang="en-US" dirty="0"/>
              <a:t>, too, is open-source, and it is growing through the contributions of users worldwide.</a:t>
            </a:r>
          </a:p>
        </p:txBody>
      </p:sp>
    </p:spTree>
    <p:extLst>
      <p:ext uri="{BB962C8B-B14F-4D97-AF65-F5344CB8AC3E}">
        <p14:creationId xmlns:p14="http://schemas.microsoft.com/office/powerpoint/2010/main" val="410664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The Arduino makers platform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908557"/>
            <a:ext cx="8228012" cy="3720594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Arduino platform offers: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 variety of cheap boards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 simple to use IDE that supports C\C++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Open source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Huge community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Training and example projects are all over the web and within the IDE!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Visual Micro provides a plug-in for visual studio to provide the ultimate IDE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Other micro processors platforms were built to use the Arduino IDE and offers much better capabilities at a very low cost!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Such as </a:t>
            </a:r>
            <a:r>
              <a:rPr lang="en-US" sz="1600" dirty="0" err="1"/>
              <a:t>Espressif</a:t>
            </a:r>
            <a:r>
              <a:rPr lang="en-US" sz="1600" dirty="0"/>
              <a:t> System’s ESP8266 and ESP32</a:t>
            </a:r>
          </a:p>
        </p:txBody>
      </p:sp>
    </p:spTree>
    <p:extLst>
      <p:ext uri="{BB962C8B-B14F-4D97-AF65-F5344CB8AC3E}">
        <p14:creationId xmlns:p14="http://schemas.microsoft.com/office/powerpoint/2010/main" val="55607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427346"/>
          </a:xfrm>
        </p:spPr>
        <p:txBody>
          <a:bodyPr/>
          <a:lstStyle/>
          <a:p>
            <a:r>
              <a:rPr lang="en-US" dirty="0"/>
              <a:t>Arduino options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8884E2-1034-4474-B0FD-F57B0841B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893737"/>
              </p:ext>
            </p:extLst>
          </p:nvPr>
        </p:nvGraphicFramePr>
        <p:xfrm>
          <a:off x="457203" y="1624047"/>
          <a:ext cx="8228010" cy="1809063"/>
        </p:xfrm>
        <a:graphic>
          <a:graphicData uri="http://schemas.openxmlformats.org/drawingml/2006/table">
            <a:tbl>
              <a:tblPr/>
              <a:tblGrid>
                <a:gridCol w="835657">
                  <a:extLst>
                    <a:ext uri="{9D8B030D-6E8A-4147-A177-3AD203B41FA5}">
                      <a16:colId xmlns:a16="http://schemas.microsoft.com/office/drawing/2014/main" val="1323280799"/>
                    </a:ext>
                  </a:extLst>
                </a:gridCol>
                <a:gridCol w="1083600">
                  <a:extLst>
                    <a:ext uri="{9D8B030D-6E8A-4147-A177-3AD203B41FA5}">
                      <a16:colId xmlns:a16="http://schemas.microsoft.com/office/drawing/2014/main" val="1140871159"/>
                    </a:ext>
                  </a:extLst>
                </a:gridCol>
                <a:gridCol w="385688">
                  <a:extLst>
                    <a:ext uri="{9D8B030D-6E8A-4147-A177-3AD203B41FA5}">
                      <a16:colId xmlns:a16="http://schemas.microsoft.com/office/drawing/2014/main" val="789757923"/>
                    </a:ext>
                  </a:extLst>
                </a:gridCol>
                <a:gridCol w="330590">
                  <a:extLst>
                    <a:ext uri="{9D8B030D-6E8A-4147-A177-3AD203B41FA5}">
                      <a16:colId xmlns:a16="http://schemas.microsoft.com/office/drawing/2014/main" val="505878836"/>
                    </a:ext>
                  </a:extLst>
                </a:gridCol>
                <a:gridCol w="358139">
                  <a:extLst>
                    <a:ext uri="{9D8B030D-6E8A-4147-A177-3AD203B41FA5}">
                      <a16:colId xmlns:a16="http://schemas.microsoft.com/office/drawing/2014/main" val="1039529391"/>
                    </a:ext>
                  </a:extLst>
                </a:gridCol>
                <a:gridCol w="468335">
                  <a:extLst>
                    <a:ext uri="{9D8B030D-6E8A-4147-A177-3AD203B41FA5}">
                      <a16:colId xmlns:a16="http://schemas.microsoft.com/office/drawing/2014/main" val="223249926"/>
                    </a:ext>
                  </a:extLst>
                </a:gridCol>
                <a:gridCol w="293858">
                  <a:extLst>
                    <a:ext uri="{9D8B030D-6E8A-4147-A177-3AD203B41FA5}">
                      <a16:colId xmlns:a16="http://schemas.microsoft.com/office/drawing/2014/main" val="690095708"/>
                    </a:ext>
                  </a:extLst>
                </a:gridCol>
                <a:gridCol w="321407">
                  <a:extLst>
                    <a:ext uri="{9D8B030D-6E8A-4147-A177-3AD203B41FA5}">
                      <a16:colId xmlns:a16="http://schemas.microsoft.com/office/drawing/2014/main" val="1933265964"/>
                    </a:ext>
                  </a:extLst>
                </a:gridCol>
                <a:gridCol w="339773">
                  <a:extLst>
                    <a:ext uri="{9D8B030D-6E8A-4147-A177-3AD203B41FA5}">
                      <a16:colId xmlns:a16="http://schemas.microsoft.com/office/drawing/2014/main" val="58200550"/>
                    </a:ext>
                  </a:extLst>
                </a:gridCol>
                <a:gridCol w="247942">
                  <a:extLst>
                    <a:ext uri="{9D8B030D-6E8A-4147-A177-3AD203B41FA5}">
                      <a16:colId xmlns:a16="http://schemas.microsoft.com/office/drawing/2014/main" val="688997482"/>
                    </a:ext>
                  </a:extLst>
                </a:gridCol>
                <a:gridCol w="312224">
                  <a:extLst>
                    <a:ext uri="{9D8B030D-6E8A-4147-A177-3AD203B41FA5}">
                      <a16:colId xmlns:a16="http://schemas.microsoft.com/office/drawing/2014/main" val="2533834920"/>
                    </a:ext>
                  </a:extLst>
                </a:gridCol>
                <a:gridCol w="339773">
                  <a:extLst>
                    <a:ext uri="{9D8B030D-6E8A-4147-A177-3AD203B41FA5}">
                      <a16:colId xmlns:a16="http://schemas.microsoft.com/office/drawing/2014/main" val="2751400647"/>
                    </a:ext>
                  </a:extLst>
                </a:gridCol>
                <a:gridCol w="247942">
                  <a:extLst>
                    <a:ext uri="{9D8B030D-6E8A-4147-A177-3AD203B41FA5}">
                      <a16:colId xmlns:a16="http://schemas.microsoft.com/office/drawing/2014/main" val="4209286819"/>
                    </a:ext>
                  </a:extLst>
                </a:gridCol>
                <a:gridCol w="247942">
                  <a:extLst>
                    <a:ext uri="{9D8B030D-6E8A-4147-A177-3AD203B41FA5}">
                      <a16:colId xmlns:a16="http://schemas.microsoft.com/office/drawing/2014/main" val="2904264593"/>
                    </a:ext>
                  </a:extLst>
                </a:gridCol>
                <a:gridCol w="192844">
                  <a:extLst>
                    <a:ext uri="{9D8B030D-6E8A-4147-A177-3AD203B41FA5}">
                      <a16:colId xmlns:a16="http://schemas.microsoft.com/office/drawing/2014/main" val="368907378"/>
                    </a:ext>
                  </a:extLst>
                </a:gridCol>
                <a:gridCol w="229576">
                  <a:extLst>
                    <a:ext uri="{9D8B030D-6E8A-4147-A177-3AD203B41FA5}">
                      <a16:colId xmlns:a16="http://schemas.microsoft.com/office/drawing/2014/main" val="1403850182"/>
                    </a:ext>
                  </a:extLst>
                </a:gridCol>
                <a:gridCol w="229576">
                  <a:extLst>
                    <a:ext uri="{9D8B030D-6E8A-4147-A177-3AD203B41FA5}">
                      <a16:colId xmlns:a16="http://schemas.microsoft.com/office/drawing/2014/main" val="2223485013"/>
                    </a:ext>
                  </a:extLst>
                </a:gridCol>
                <a:gridCol w="229576">
                  <a:extLst>
                    <a:ext uri="{9D8B030D-6E8A-4147-A177-3AD203B41FA5}">
                      <a16:colId xmlns:a16="http://schemas.microsoft.com/office/drawing/2014/main" val="1946812627"/>
                    </a:ext>
                  </a:extLst>
                </a:gridCol>
                <a:gridCol w="376505">
                  <a:extLst>
                    <a:ext uri="{9D8B030D-6E8A-4147-A177-3AD203B41FA5}">
                      <a16:colId xmlns:a16="http://schemas.microsoft.com/office/drawing/2014/main" val="2746962578"/>
                    </a:ext>
                  </a:extLst>
                </a:gridCol>
                <a:gridCol w="229576">
                  <a:extLst>
                    <a:ext uri="{9D8B030D-6E8A-4147-A177-3AD203B41FA5}">
                      <a16:colId xmlns:a16="http://schemas.microsoft.com/office/drawing/2014/main" val="1067876408"/>
                    </a:ext>
                  </a:extLst>
                </a:gridCol>
                <a:gridCol w="459152">
                  <a:extLst>
                    <a:ext uri="{9D8B030D-6E8A-4147-A177-3AD203B41FA5}">
                      <a16:colId xmlns:a16="http://schemas.microsoft.com/office/drawing/2014/main" val="3119742391"/>
                    </a:ext>
                  </a:extLst>
                </a:gridCol>
                <a:gridCol w="468335">
                  <a:extLst>
                    <a:ext uri="{9D8B030D-6E8A-4147-A177-3AD203B41FA5}">
                      <a16:colId xmlns:a16="http://schemas.microsoft.com/office/drawing/2014/main" val="4055008896"/>
                    </a:ext>
                  </a:extLst>
                </a:gridCol>
              </a:tblGrid>
              <a:tr h="234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Board Name</a:t>
                      </a:r>
                    </a:p>
                  </a:txBody>
                  <a:tcPr marL="4592" marR="4592" marT="459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CPU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Clock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SRAM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FLASH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EEPROM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UART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PWM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Analog</a:t>
                      </a:r>
                      <a:b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Out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DAC</a:t>
                      </a:r>
                      <a:b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Bits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Digital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Analog</a:t>
                      </a:r>
                      <a:b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ADC</a:t>
                      </a:r>
                      <a:b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Bits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VCC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I2C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CAN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SPI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I2S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Touch</a:t>
                      </a:r>
                      <a:b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Sensors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WiFi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Bluetooth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Board</a:t>
                      </a:r>
                      <a:b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price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104040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Due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SAM3X8E - 32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96kb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512kb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90712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Zero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ATmega328 - 32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06705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Uno (R3)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ATmega328 - 8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569708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Mega 2560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ATmega2560 - 8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37775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Nano 3.0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ATmega328 - 8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46082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Mini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ATmega328 - 8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222513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Micro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ATmega32u4 - 8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715542"/>
                  </a:ext>
                </a:extLst>
              </a:tr>
              <a:tr h="234168">
                <a:tc>
                  <a:txBody>
                    <a:bodyPr/>
                    <a:lstStyle/>
                    <a:p>
                      <a:pPr algn="ctr" fontAlgn="t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Nano 33 BLE Sense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UBLOX NINA B306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256KB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1MB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51476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ESP8266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Tensilica LX106 32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4MB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SW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538419"/>
                  </a:ext>
                </a:extLst>
              </a:tr>
              <a:tr h="238759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ESP32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Tensilica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Dual LX6 32 bit</a:t>
                      </a:r>
                      <a:b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With 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FreeRTOS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OS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240MHz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512K/4MB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4MB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1/16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4-5$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848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00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What is a micro controller?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908557"/>
            <a:ext cx="8228012" cy="3720594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Basically it is a system on a chip – meaning …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It has almost all we need to run a computing system in a single chip: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CPU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Dynamic memory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Non volatile memory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Communication ports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I/O ports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rest depends on the complexity of the micro controller</a:t>
            </a:r>
          </a:p>
        </p:txBody>
      </p:sp>
    </p:spTree>
    <p:extLst>
      <p:ext uri="{BB962C8B-B14F-4D97-AF65-F5344CB8AC3E}">
        <p14:creationId xmlns:p14="http://schemas.microsoft.com/office/powerpoint/2010/main" val="73498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48468"/>
          </a:xfrm>
        </p:spPr>
        <p:txBody>
          <a:bodyPr/>
          <a:lstStyle/>
          <a:p>
            <a:r>
              <a:rPr lang="en-US" dirty="0"/>
              <a:t>General Block diagram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043" y="657316"/>
            <a:ext cx="55626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4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0604"/>
          </a:xfrm>
        </p:spPr>
        <p:txBody>
          <a:bodyPr/>
          <a:lstStyle/>
          <a:p>
            <a:r>
              <a:rPr lang="en-US" dirty="0"/>
              <a:t>Esp32 block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234" y="689452"/>
            <a:ext cx="4484358" cy="39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1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E2556C5-CE8C-6547-B838-EA80C61A4AF7}" type="slidenum">
              <a:rPr lang="en-US">
                <a:solidFill>
                  <a:prstClr val="white"/>
                </a:solidFill>
                <a:latin typeface="Intel Clear"/>
              </a:rPr>
              <a:pPr defTabSz="685800"/>
              <a:t>17</a:t>
            </a:fld>
            <a:endParaRPr lang="en-US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9"/>
            <a:ext cx="8229600" cy="336783"/>
          </a:xfrm>
        </p:spPr>
        <p:txBody>
          <a:bodyPr/>
          <a:lstStyle/>
          <a:p>
            <a:r>
              <a:rPr lang="en-US" sz="3600" dirty="0"/>
              <a:t>More about the esp32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4" y="715744"/>
            <a:ext cx="8228012" cy="3913407"/>
          </a:xfrm>
        </p:spPr>
        <p:txBody>
          <a:bodyPr/>
          <a:lstStyle/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Runs under Arduino’s IDE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Dual 32 bit CPU cores @ 240MHz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Support true multi threading with bounding to specific CPU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512KB of SRAM (extra 4MB through SPI device)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4/16MB of flash memory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EEPROM (4KB)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Full power management control - Deep sleep etc.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CPU 64-bit counter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Native OTA (</a:t>
            </a:r>
            <a:r>
              <a:rPr lang="en-US" sz="1400" b="1" dirty="0"/>
              <a:t>O</a:t>
            </a:r>
            <a:r>
              <a:rPr lang="en-US" sz="1400" dirty="0"/>
              <a:t>ver the </a:t>
            </a:r>
            <a:r>
              <a:rPr lang="en-US" sz="1400" b="1" dirty="0"/>
              <a:t>A</a:t>
            </a:r>
            <a:r>
              <a:rPr lang="en-US" sz="1400" dirty="0"/>
              <a:t>ir </a:t>
            </a:r>
            <a:r>
              <a:rPr lang="en-US" sz="1400" b="1" dirty="0"/>
              <a:t>U</a:t>
            </a:r>
            <a:r>
              <a:rPr lang="en-US" sz="1400" dirty="0"/>
              <a:t>pdate)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Native file system (SPIFFS) with very easy way to upload an image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Running </a:t>
            </a:r>
            <a:r>
              <a:rPr lang="en-US" sz="1400" dirty="0" err="1"/>
              <a:t>FreeRTOS</a:t>
            </a:r>
            <a:r>
              <a:rPr lang="en-US" sz="1400" dirty="0"/>
              <a:t> operating system which can be utilized or ignored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Many external interfaces with DMA for accelerated data transfer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Wi-Fi and Bluetooth easily accessible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Ultra low power co-processor for extreme power management control</a:t>
            </a:r>
          </a:p>
        </p:txBody>
      </p:sp>
    </p:spTree>
    <p:extLst>
      <p:ext uri="{BB962C8B-B14F-4D97-AF65-F5344CB8AC3E}">
        <p14:creationId xmlns:p14="http://schemas.microsoft.com/office/powerpoint/2010/main" val="40306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BFE5E8-3658-4A03-A46B-F89A23DC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3AD3E6-8E43-4A76-9005-A6AD5A3A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0989"/>
          </a:xfrm>
        </p:spPr>
        <p:txBody>
          <a:bodyPr/>
          <a:lstStyle/>
          <a:p>
            <a:r>
              <a:rPr lang="en-US" dirty="0"/>
              <a:t>And the best part….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BBA2D-E27C-44E0-AD7D-1F1488891C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4" y="781217"/>
            <a:ext cx="8228012" cy="3847935"/>
          </a:xfrm>
        </p:spPr>
        <p:txBody>
          <a:bodyPr anchor="ctr"/>
          <a:lstStyle/>
          <a:p>
            <a:pPr algn="ctr"/>
            <a:r>
              <a:rPr lang="en-US" sz="4500" dirty="0"/>
              <a:t>10 NIS for part with 4MB SRAM!</a:t>
            </a:r>
          </a:p>
        </p:txBody>
      </p:sp>
    </p:spTree>
    <p:extLst>
      <p:ext uri="{BB962C8B-B14F-4D97-AF65-F5344CB8AC3E}">
        <p14:creationId xmlns:p14="http://schemas.microsoft.com/office/powerpoint/2010/main" val="276689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What can I do with a micro controller?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Many electric devices such as laundry machines, refrigerators, micro waves are powered by micro controllers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Advanced toys such as drones, robots and much more …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Home automation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IOT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Simple to highly advanced digital projects</a:t>
            </a: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4532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56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lash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BFE5E8-3658-4A03-A46B-F89A23DC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E2556C5-CE8C-6547-B838-EA80C61A4AF7}" type="slidenum">
              <a:rPr lang="en-US">
                <a:solidFill>
                  <a:prstClr val="white"/>
                </a:solidFill>
                <a:latin typeface="Intel Clear"/>
              </a:rPr>
              <a:pPr defTabSz="685800"/>
              <a:t>20</a:t>
            </a:fld>
            <a:endParaRPr lang="en-US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3AD3E6-8E43-4A76-9005-A6AD5A3A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0989"/>
          </a:xfrm>
        </p:spPr>
        <p:txBody>
          <a:bodyPr/>
          <a:lstStyle/>
          <a:p>
            <a:r>
              <a:rPr lang="en-US" dirty="0"/>
              <a:t>Some esp32 projects…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B2CEED-D7B2-4BC2-90A2-BAF57FD5C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849909"/>
            <a:ext cx="2228243" cy="35415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320E61-25D9-4415-8675-DEDBF1FB4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514" y="174510"/>
            <a:ext cx="2633798" cy="2248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773CCB-EA42-4DBE-8AA1-278A06C92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823" y="372788"/>
            <a:ext cx="2290880" cy="2014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EA5A8F-7288-4241-BF6F-F37D61A5C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345" y="2496484"/>
            <a:ext cx="4150432" cy="221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3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pPr algn="l"/>
            <a:r>
              <a:rPr lang="en-US" dirty="0">
                <a:cs typeface="Guttman-Aharoni" panose="02010701010101010101" pitchFamily="2" charset="-79"/>
              </a:rPr>
              <a:t>Cool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A8EB2-3B6D-44DB-9E77-DA4EFDFF2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65" y="695295"/>
            <a:ext cx="2927886" cy="2251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6FC2BD-103A-434B-8539-AB84E282E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499" y="695295"/>
            <a:ext cx="4051479" cy="2252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A19E71-F47F-4127-AC27-CCE394C38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813" y="2985000"/>
            <a:ext cx="2133600" cy="170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5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>
                <a:cs typeface="Guttman-Aharoni" panose="02010701010101010101" pitchFamily="2" charset="-79"/>
              </a:rPr>
              <a:t>Cool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3608B-FC60-46D4-B2A7-0AC014AB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3" y="756645"/>
            <a:ext cx="2675347" cy="1966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A4AA99-1B2F-4542-A21F-0604E2498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588" y="756645"/>
            <a:ext cx="3445810" cy="1966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D4B0DB-5EC4-4574-BD50-34C2DA850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618" y="2884999"/>
            <a:ext cx="2947918" cy="165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9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>
                <a:cs typeface="Guttman-Aharoni" panose="02010701010101010101" pitchFamily="2" charset="-79"/>
              </a:rPr>
              <a:t>Cool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6980A-2617-445F-B9D0-3CC42823C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82" y="695295"/>
            <a:ext cx="3283797" cy="1876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4DAD6D-C85D-4DE3-8C88-D65F58042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492" y="696248"/>
            <a:ext cx="3409116" cy="187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9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accessories/peripherals/devices - Properties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Communication protocol voltage level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Voltage supply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Power consumption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Band Width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SW Driver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Timing specifications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Setup, hold and the alike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Max frequency (when relevant)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Protocol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Sync – meaning using clock (limited frequency) or sync signals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A-Sync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Data assurance\protection using (parity, ECC, CRC etc.)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9405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What is a device driver?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 set of SW functions to enable easy operation and communication of/with a device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Good driver: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Has easy to use and understand API (Application Programming Interface)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Can be easily ported to similar devices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2326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Basic communication protocols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Devices can be connected physically by copper wires or over the air (Wi-Fi, Bluetooth, RF, WEB)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There are various communication protocols, some are standard and some are unique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Simple protocols are: (Low to medium speed and bandwidth)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I2C (Two wires – data and clock) (100 or 400 </a:t>
            </a:r>
            <a:r>
              <a:rPr lang="en-US" sz="1400" dirty="0" err="1"/>
              <a:t>KHz</a:t>
            </a:r>
            <a:r>
              <a:rPr lang="en-US" sz="1400" dirty="0"/>
              <a:t>) – can serve many devices concurrently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UART (RS232) (9600 up to 115200 bps) – only one device per interface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SPI - Serial Peripheral Interface (1 – 166 MHz (DDR), data width 1 up to 8 bit) - – can serve many devices concurrently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RF (</a:t>
            </a:r>
            <a:r>
              <a:rPr lang="en-US" sz="1400" dirty="0" err="1"/>
              <a:t>LoRa</a:t>
            </a:r>
            <a:r>
              <a:rPr lang="en-US" sz="1400" dirty="0"/>
              <a:t> and more)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Advanced protocols (Medium to very high speed and bandwidth)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Bluetooth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Wi-Fi: Ethernet – TFTP, UDP,WEB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PCIe</a:t>
            </a:r>
            <a:r>
              <a:rPr lang="en-US" sz="1400" dirty="0"/>
              <a:t> (up to 16GHz 16 bit width)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USB2\3\4 (up to 40GHz)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Thunderbolt  (up to 40GHz)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7720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83F0F-9E0D-407A-9BFD-69342CDEB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631F4-F2DD-4C07-BA11-70D97A9E1F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224901"/>
            <a:ext cx="8228012" cy="4404249"/>
          </a:xfrm>
        </p:spPr>
        <p:txBody>
          <a:bodyPr/>
          <a:lstStyle/>
          <a:p>
            <a:r>
              <a:rPr lang="en-US" b="1" dirty="0"/>
              <a:t>Open drain </a:t>
            </a:r>
            <a:r>
              <a:rPr lang="en-US" dirty="0"/>
              <a:t>buffer: Either drives ground or float the output</a:t>
            </a:r>
          </a:p>
          <a:p>
            <a:r>
              <a:rPr lang="en-US" dirty="0"/>
              <a:t>A pull up resistor is needed to drive logic 1</a:t>
            </a:r>
          </a:p>
          <a:p>
            <a:endParaRPr lang="en-US" dirty="0"/>
          </a:p>
          <a:p>
            <a:r>
              <a:rPr lang="en-US" b="1" dirty="0"/>
              <a:t>Bi-Directional I/O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Tri state buffer: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FDA82-24B3-4320-B02F-4EA5EBF0B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987" y="148061"/>
            <a:ext cx="1611081" cy="1329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Image result for difital output buffers">
            <a:extLst>
              <a:ext uri="{FF2B5EF4-FFF2-40B4-BE49-F238E27FC236}">
                <a16:creationId xmlns:a16="http://schemas.microsoft.com/office/drawing/2014/main" id="{14EDD849-A637-46B0-BCDE-24EC5E068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427" y="1196103"/>
            <a:ext cx="2629270" cy="154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DCE3DC-350C-4278-A362-ACD62A0C9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423" y="2993066"/>
            <a:ext cx="3080707" cy="1575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6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RS232 - UART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1387669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Was born in 1960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In the basic mode uses two signals: RX and TX (Receive and Transmit)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Works at speeds from 4800 (bits per second) up to 921000 (usually 115200 is being used)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Works at various voltages (although the standard is +/- 12V)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Used by most of the micro controllers as the main communication port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Today mostly used using USB to UART device</a:t>
            </a:r>
          </a:p>
        </p:txBody>
      </p:sp>
      <p:pic>
        <p:nvPicPr>
          <p:cNvPr id="4098" name="Picture 2" descr="Image result for rs232 waveform cap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14" y="2103412"/>
            <a:ext cx="3989882" cy="258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art_b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92" y="2755219"/>
            <a:ext cx="2182574" cy="128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Configuration of RS232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786143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Both sides must be set with the same configuration and voltage level*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BAUD rate (speed – 9600, 115200 or any other supported speed)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Use parity bit or not (in most cases not used)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Number of stop bits: 1 or 2 (in most cases 1 stop bit)</a:t>
            </a:r>
          </a:p>
        </p:txBody>
      </p:sp>
    </p:spTree>
    <p:extLst>
      <p:ext uri="{BB962C8B-B14F-4D97-AF65-F5344CB8AC3E}">
        <p14:creationId xmlns:p14="http://schemas.microsoft.com/office/powerpoint/2010/main" val="49280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Expectations: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7"/>
            <a:ext cx="8228012" cy="427586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It is the first time – so I will be experimenting along with you 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Not everything is ready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We are creating something new!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I need help with infrastructure which is still work in progress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You can choose to be the instructor for the next classes </a:t>
            </a:r>
            <a:r>
              <a:rPr lang="en-US" sz="2000" dirty="0">
                <a:sym typeface="Wingdings" panose="05000000000000000000" pitchFamily="2" charset="2"/>
              </a:rPr>
              <a:t>, at Intel or anywhere you choose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Most of the work will be done at your own free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You are expected to complete missing knowledge you might have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C\C++ good knowledge is required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835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F14C91-4756-4CA7-ADD4-B5EF2AECE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52FD1-E3E9-4AEC-AC7E-AE6970A7B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1840"/>
          </a:xfrm>
        </p:spPr>
        <p:txBody>
          <a:bodyPr/>
          <a:lstStyle/>
          <a:p>
            <a:r>
              <a:rPr lang="en-US" dirty="0"/>
              <a:t>End to end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01B71-A5A6-4FCC-A794-F055E6E42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104" y="308848"/>
            <a:ext cx="5010212" cy="438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3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A1779D-64CD-4964-945F-7B265BB0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36A4CC-B116-4FDE-8E73-1124E369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5729"/>
          </a:xfrm>
        </p:spPr>
        <p:txBody>
          <a:bodyPr/>
          <a:lstStyle/>
          <a:p>
            <a:r>
              <a:rPr lang="en-US" dirty="0"/>
              <a:t>I2C Protocol (</a:t>
            </a:r>
            <a:r>
              <a:rPr lang="en-US" b="1" dirty="0"/>
              <a:t>Inter-Integrated Circuit)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32C92-5FAF-4C1B-AE0B-E6401DB683A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644577"/>
            <a:ext cx="8228012" cy="39366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Defined by Philips for variety of simple devices such as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/>
              <a:t>EPROM, Cameras, simple LCDs, modems, I/O expanders and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family of devices has a unique address prefix (There some out of spec devices)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low speed </a:t>
            </a:r>
            <a:r>
              <a:rPr lang="en-US" b="1" dirty="0"/>
              <a:t>bus: </a:t>
            </a:r>
            <a:r>
              <a:rPr lang="en-US" dirty="0"/>
              <a:t>100 – 400 </a:t>
            </a:r>
            <a:r>
              <a:rPr lang="en-US" dirty="0" err="1"/>
              <a:t>KHz</a:t>
            </a:r>
            <a:r>
              <a:rPr lang="en-US" dirty="0"/>
              <a:t> (new devices might support 1 M\bit)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signal only: SCL (Clock), SDL (Data)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 chip select</a:t>
            </a:r>
            <a:r>
              <a:rPr lang="en-US" dirty="0"/>
              <a:t>, address selectable devices (7 or 10 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drain I/O (Must have pull up resistors, usually 4.7K)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Master and slave methodology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device has fixed 4-6 address bits and the rest can be set on board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1EEAD-5D6A-47D3-B9C1-33486ACE0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911" y="45269"/>
            <a:ext cx="1177146" cy="12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E016B0-37D8-44FD-88BE-78979AEB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4C4ACA-965F-4F86-A185-37B8D1D4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56715"/>
          </a:xfrm>
        </p:spPr>
        <p:txBody>
          <a:bodyPr/>
          <a:lstStyle/>
          <a:p>
            <a:r>
              <a:rPr lang="en-US" dirty="0"/>
              <a:t>I2C wave form</a:t>
            </a:r>
          </a:p>
        </p:txBody>
      </p:sp>
      <p:pic>
        <p:nvPicPr>
          <p:cNvPr id="1026" name="Picture 2" descr="I2C Signals - Rheingold HeavyRheingold Heavy">
            <a:extLst>
              <a:ext uri="{FF2B5EF4-FFF2-40B4-BE49-F238E27FC236}">
                <a16:creationId xmlns:a16="http://schemas.microsoft.com/office/drawing/2014/main" id="{A945A864-3A08-4F28-BA79-08AD273D2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60" y="823663"/>
            <a:ext cx="7746917" cy="149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7 bit 8 bit and 10 bit I2C Slave Addressing - Total Phase">
            <a:extLst>
              <a:ext uri="{FF2B5EF4-FFF2-40B4-BE49-F238E27FC236}">
                <a16:creationId xmlns:a16="http://schemas.microsoft.com/office/drawing/2014/main" id="{04C59835-FECD-4F46-9EFE-99AA50EAB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60" y="2445943"/>
            <a:ext cx="44958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1DF8A7-E744-493A-8FB7-E67519F5D0B8}"/>
              </a:ext>
            </a:extLst>
          </p:cNvPr>
          <p:cNvSpPr/>
          <p:nvPr/>
        </p:nvSpPr>
        <p:spPr>
          <a:xfrm>
            <a:off x="806471" y="3390775"/>
            <a:ext cx="929390" cy="7135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F879BB-AB60-4E81-B793-B59383B56C2F}"/>
              </a:ext>
            </a:extLst>
          </p:cNvPr>
          <p:cNvSpPr/>
          <p:nvPr/>
        </p:nvSpPr>
        <p:spPr>
          <a:xfrm>
            <a:off x="2545329" y="4104307"/>
            <a:ext cx="1211205" cy="56962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Slave 1</a:t>
            </a:r>
          </a:p>
          <a:p>
            <a:pPr algn="ctr"/>
            <a:r>
              <a:rPr lang="en-US" sz="1200" dirty="0"/>
              <a:t>Address: 0x20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A31CF3-61C8-43F0-B110-D9919364137A}"/>
              </a:ext>
            </a:extLst>
          </p:cNvPr>
          <p:cNvSpPr/>
          <p:nvPr/>
        </p:nvSpPr>
        <p:spPr>
          <a:xfrm>
            <a:off x="4026358" y="4104307"/>
            <a:ext cx="1211205" cy="56962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Slave 1</a:t>
            </a:r>
          </a:p>
          <a:p>
            <a:pPr algn="ctr"/>
            <a:r>
              <a:rPr lang="en-US" sz="1200" dirty="0"/>
              <a:t>Address: 0x38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9F023E-C29B-452B-9182-E588C951D36D}"/>
              </a:ext>
            </a:extLst>
          </p:cNvPr>
          <p:cNvCxnSpPr/>
          <p:nvPr/>
        </p:nvCxnSpPr>
        <p:spPr>
          <a:xfrm>
            <a:off x="1735861" y="3582649"/>
            <a:ext cx="357365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2435A0-351D-46B6-8D4B-B48A02CB6309}"/>
              </a:ext>
            </a:extLst>
          </p:cNvPr>
          <p:cNvCxnSpPr>
            <a:stCxn id="5" idx="3"/>
          </p:cNvCxnSpPr>
          <p:nvPr/>
        </p:nvCxnSpPr>
        <p:spPr>
          <a:xfrm>
            <a:off x="1735861" y="3747541"/>
            <a:ext cx="357365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E2DFC-85E2-43EE-8E82-80028FA2039B}"/>
              </a:ext>
            </a:extLst>
          </p:cNvPr>
          <p:cNvSpPr txBox="1"/>
          <p:nvPr/>
        </p:nvSpPr>
        <p:spPr>
          <a:xfrm>
            <a:off x="2581306" y="3390775"/>
            <a:ext cx="467693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SCL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E30C8-36ED-4579-94ED-439F7EA361F1}"/>
              </a:ext>
            </a:extLst>
          </p:cNvPr>
          <p:cNvSpPr txBox="1"/>
          <p:nvPr/>
        </p:nvSpPr>
        <p:spPr>
          <a:xfrm>
            <a:off x="2857125" y="3591643"/>
            <a:ext cx="431717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SDA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FC6DC0-0E34-40BC-ABB7-1D10976A073E}"/>
              </a:ext>
            </a:extLst>
          </p:cNvPr>
          <p:cNvCxnSpPr/>
          <p:nvPr/>
        </p:nvCxnSpPr>
        <p:spPr>
          <a:xfrm>
            <a:off x="2784460" y="3760920"/>
            <a:ext cx="0" cy="343387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723DD4-53D9-4B73-82D1-7E054309D25D}"/>
              </a:ext>
            </a:extLst>
          </p:cNvPr>
          <p:cNvCxnSpPr>
            <a:stCxn id="15" idx="3"/>
            <a:endCxn id="15" idx="3"/>
          </p:cNvCxnSpPr>
          <p:nvPr/>
        </p:nvCxnSpPr>
        <p:spPr>
          <a:xfrm>
            <a:off x="3288842" y="3676282"/>
            <a:ext cx="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9C0A937-731E-462F-A134-A5FA5274E075}"/>
              </a:ext>
            </a:extLst>
          </p:cNvPr>
          <p:cNvCxnSpPr/>
          <p:nvPr/>
        </p:nvCxnSpPr>
        <p:spPr>
          <a:xfrm>
            <a:off x="3390775" y="3591643"/>
            <a:ext cx="0" cy="512664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3C8637-C603-4E6D-9AB8-050678BC8CB0}"/>
              </a:ext>
            </a:extLst>
          </p:cNvPr>
          <p:cNvCxnSpPr/>
          <p:nvPr/>
        </p:nvCxnSpPr>
        <p:spPr>
          <a:xfrm>
            <a:off x="4335155" y="3747541"/>
            <a:ext cx="0" cy="356766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1CA1F9-6959-40CD-9064-D968E533C3E6}"/>
              </a:ext>
            </a:extLst>
          </p:cNvPr>
          <p:cNvCxnSpPr/>
          <p:nvPr/>
        </p:nvCxnSpPr>
        <p:spPr>
          <a:xfrm>
            <a:off x="4570413" y="3582649"/>
            <a:ext cx="0" cy="521658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56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7C99D-4D75-4D0C-B9BB-D6BAD25F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41532A-B37B-4FE7-9DFF-14A8F8C9E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696"/>
          </a:xfrm>
        </p:spPr>
        <p:txBody>
          <a:bodyPr/>
          <a:lstStyle/>
          <a:p>
            <a:r>
              <a:rPr lang="en-US" dirty="0"/>
              <a:t>I2C multiple Read\Write</a:t>
            </a:r>
          </a:p>
        </p:txBody>
      </p:sp>
      <p:pic>
        <p:nvPicPr>
          <p:cNvPr id="1026" name="Picture 2" descr="Learn.Digilentinc | Project 8: chipKIT™ Pro and Serial Communications">
            <a:extLst>
              <a:ext uri="{FF2B5EF4-FFF2-40B4-BE49-F238E27FC236}">
                <a16:creationId xmlns:a16="http://schemas.microsoft.com/office/drawing/2014/main" id="{7CFA653D-7664-418F-8A46-56B80F643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1743075"/>
            <a:ext cx="848677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F1A717-4492-4043-B4B6-FFD5FFDA745F}"/>
              </a:ext>
            </a:extLst>
          </p:cNvPr>
          <p:cNvSpPr txBox="1"/>
          <p:nvPr/>
        </p:nvSpPr>
        <p:spPr>
          <a:xfrm>
            <a:off x="3168922" y="1134671"/>
            <a:ext cx="728522" cy="1692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No stop bit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A95722-78C6-464B-B125-91588B66D081}"/>
              </a:ext>
            </a:extLst>
          </p:cNvPr>
          <p:cNvCxnSpPr/>
          <p:nvPr/>
        </p:nvCxnSpPr>
        <p:spPr>
          <a:xfrm>
            <a:off x="3533183" y="1391087"/>
            <a:ext cx="0" cy="127116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1EDECF-72E0-4CD3-AE14-7D1EAE4815AB}"/>
              </a:ext>
            </a:extLst>
          </p:cNvPr>
          <p:cNvCxnSpPr/>
          <p:nvPr/>
        </p:nvCxnSpPr>
        <p:spPr>
          <a:xfrm>
            <a:off x="3642610" y="1391087"/>
            <a:ext cx="2158583" cy="131913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4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I2C Code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732FC-965C-482A-85FA-2CBCD4CFF41C}"/>
              </a:ext>
            </a:extLst>
          </p:cNvPr>
          <p:cNvSpPr txBox="1"/>
          <p:nvPr/>
        </p:nvSpPr>
        <p:spPr>
          <a:xfrm>
            <a:off x="485681" y="746510"/>
            <a:ext cx="6967429" cy="240065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200" b="1" dirty="0" err="1"/>
              <a:t>Wire.begin</a:t>
            </a:r>
            <a:r>
              <a:rPr lang="en-US" sz="1200" dirty="0"/>
              <a:t>(-1/*SCL Pin*/, -1/*SDA Pin*/, 100000);</a:t>
            </a:r>
          </a:p>
          <a:p>
            <a:endParaRPr lang="en-US" sz="1200" dirty="0">
              <a:solidFill>
                <a:srgbClr val="003C71"/>
              </a:solidFill>
            </a:endParaRPr>
          </a:p>
          <a:p>
            <a:r>
              <a:rPr lang="en-US" sz="1200" dirty="0">
                <a:solidFill>
                  <a:srgbClr val="003C71"/>
                </a:solidFill>
              </a:rPr>
              <a:t>// Read</a:t>
            </a:r>
          </a:p>
          <a:p>
            <a:r>
              <a:rPr lang="en-US" sz="1200" b="1" dirty="0" err="1"/>
              <a:t>Wire.requestFrom</a:t>
            </a:r>
            <a:r>
              <a:rPr lang="en-US" sz="1200" dirty="0"/>
              <a:t>(address,(uint8_t)1/*Size*/);</a:t>
            </a:r>
          </a:p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if</a:t>
            </a:r>
            <a:r>
              <a:rPr lang="en-US" sz="1200" dirty="0"/>
              <a:t>(</a:t>
            </a:r>
            <a:r>
              <a:rPr lang="en-US" sz="1200" b="1" dirty="0" err="1"/>
              <a:t>Wire.available</a:t>
            </a:r>
            <a:r>
              <a:rPr lang="en-US" sz="1200" b="1" dirty="0"/>
              <a:t>()</a:t>
            </a:r>
            <a:r>
              <a:rPr lang="en-US" sz="1200" dirty="0"/>
              <a:t>)   // If bytes are available to be received</a:t>
            </a:r>
          </a:p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{</a:t>
            </a:r>
          </a:p>
          <a:p>
            <a:r>
              <a:rPr lang="en-US" sz="1200" dirty="0"/>
              <a:t>	byte </a:t>
            </a:r>
            <a:r>
              <a:rPr lang="en-US" sz="1200" dirty="0" err="1"/>
              <a:t>dataIn</a:t>
            </a:r>
            <a:r>
              <a:rPr lang="en-US" sz="1200" dirty="0"/>
              <a:t> = </a:t>
            </a:r>
            <a:r>
              <a:rPr lang="en-US" sz="1200" dirty="0" err="1"/>
              <a:t>Wire.read</a:t>
            </a:r>
            <a:r>
              <a:rPr lang="en-US" sz="1200" dirty="0"/>
              <a:t>();</a:t>
            </a:r>
          </a:p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</a:p>
          <a:p>
            <a:endParaRPr lang="en-US" sz="1200" dirty="0">
              <a:solidFill>
                <a:srgbClr val="003C71"/>
              </a:solidFill>
            </a:endParaRPr>
          </a:p>
          <a:p>
            <a:r>
              <a:rPr lang="en-US" sz="1200" dirty="0">
                <a:solidFill>
                  <a:srgbClr val="003C71"/>
                </a:solidFill>
              </a:rPr>
              <a:t>// Write</a:t>
            </a:r>
          </a:p>
          <a:p>
            <a:r>
              <a:rPr lang="en-US" sz="1200" b="1" dirty="0" err="1"/>
              <a:t>Wire.beginTransmission</a:t>
            </a:r>
            <a:r>
              <a:rPr lang="en-US" sz="1200" dirty="0"/>
              <a:t>(address);</a:t>
            </a:r>
          </a:p>
          <a:p>
            <a:r>
              <a:rPr lang="en-US" sz="1200" b="1" dirty="0" err="1"/>
              <a:t>Wire.write</a:t>
            </a:r>
            <a:r>
              <a:rPr lang="en-US" sz="1200" dirty="0"/>
              <a:t>(data);</a:t>
            </a:r>
          </a:p>
          <a:p>
            <a:r>
              <a:rPr lang="en-US" sz="1200" b="1" dirty="0" err="1"/>
              <a:t>Wire.endTransmission</a:t>
            </a:r>
            <a:r>
              <a:rPr lang="en-US" sz="1200" dirty="0"/>
              <a:t>();</a:t>
            </a:r>
            <a:endParaRPr lang="en-US" sz="1200" dirty="0">
              <a:solidFill>
                <a:srgbClr val="003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27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43017F-3BBA-43D5-8711-D648F4835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56442-B946-4E3D-A860-B878A9F7E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308847"/>
            <a:ext cx="8229600" cy="392692"/>
          </a:xfrm>
        </p:spPr>
        <p:txBody>
          <a:bodyPr/>
          <a:lstStyle/>
          <a:p>
            <a:r>
              <a:rPr lang="en-US" dirty="0"/>
              <a:t>SPI - Serial Peripheral Interface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2621E1-570D-4239-8834-A7BC5BF2D4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01541"/>
            <a:ext cx="8228012" cy="39276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Much higher performance than UART or I2C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bit data (MOSI, MISO, CLOCK, 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or 8 bits data (CLOCK, CS, bi-directional D0-D7)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 topology – using chip select to address specific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Master and slave methodology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 to 166MHz (DDR)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Mostly used for flash memories, SD cards, simple LCDs, </a:t>
            </a:r>
            <a:r>
              <a:rPr lang="en-US" dirty="0" err="1"/>
              <a:t>LoRa</a:t>
            </a:r>
            <a:r>
              <a:rPr lang="en-US" dirty="0"/>
              <a:t> transmitters and more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CC82185-3248-4A30-AB74-8CFF1F5C6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544" y="224062"/>
            <a:ext cx="33337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60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0F99A-C054-4711-9378-E2B14B123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6CAAF-E767-4631-A7C9-67BAA680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3698"/>
          </a:xfrm>
        </p:spPr>
        <p:txBody>
          <a:bodyPr/>
          <a:lstStyle/>
          <a:p>
            <a:r>
              <a:rPr lang="en-US" dirty="0"/>
              <a:t>SPI Working modes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66843CC-BD75-4890-987F-5EBF8105C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256028"/>
              </p:ext>
            </p:extLst>
          </p:nvPr>
        </p:nvGraphicFramePr>
        <p:xfrm>
          <a:off x="975249" y="797945"/>
          <a:ext cx="3109278" cy="1937296"/>
        </p:xfrm>
        <a:graphic>
          <a:graphicData uri="http://schemas.openxmlformats.org/drawingml/2006/table">
            <a:tbl>
              <a:tblPr/>
              <a:tblGrid>
                <a:gridCol w="881380">
                  <a:extLst>
                    <a:ext uri="{9D8B030D-6E8A-4147-A177-3AD203B41FA5}">
                      <a16:colId xmlns:a16="http://schemas.microsoft.com/office/drawing/2014/main" val="2697778721"/>
                    </a:ext>
                  </a:extLst>
                </a:gridCol>
                <a:gridCol w="1171893">
                  <a:extLst>
                    <a:ext uri="{9D8B030D-6E8A-4147-A177-3AD203B41FA5}">
                      <a16:colId xmlns:a16="http://schemas.microsoft.com/office/drawing/2014/main" val="968698595"/>
                    </a:ext>
                  </a:extLst>
                </a:gridCol>
                <a:gridCol w="1056005">
                  <a:extLst>
                    <a:ext uri="{9D8B030D-6E8A-4147-A177-3AD203B41FA5}">
                      <a16:colId xmlns:a16="http://schemas.microsoft.com/office/drawing/2014/main" val="853219233"/>
                    </a:ext>
                  </a:extLst>
                </a:gridCol>
              </a:tblGrid>
              <a:tr h="58961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SPI mode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Clock polarity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(CPOL/CKP)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Clock phase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(CPHA)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201909"/>
                  </a:ext>
                </a:extLst>
              </a:tr>
              <a:tr h="3369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98922"/>
                  </a:ext>
                </a:extLst>
              </a:tr>
              <a:tr h="3369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65070"/>
                  </a:ext>
                </a:extLst>
              </a:tr>
              <a:tr h="33692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091926"/>
                  </a:ext>
                </a:extLst>
              </a:tr>
              <a:tr h="33692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66211"/>
                  </a:ext>
                </a:extLst>
              </a:tr>
            </a:tbl>
          </a:graphicData>
        </a:graphic>
      </p:graphicFrame>
      <p:sp>
        <p:nvSpPr>
          <p:cNvPr id="6" name="Rectangle 3">
            <a:extLst>
              <a:ext uri="{FF2B5EF4-FFF2-40B4-BE49-F238E27FC236}">
                <a16:creationId xmlns:a16="http://schemas.microsoft.com/office/drawing/2014/main" id="{3F00D288-9530-4163-BFF6-1C076696B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40" y="2143510"/>
            <a:ext cx="18042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794D2-890C-4BF2-AFA8-3EDF971FF185}"/>
              </a:ext>
            </a:extLst>
          </p:cNvPr>
          <p:cNvSpPr txBox="1"/>
          <p:nvPr/>
        </p:nvSpPr>
        <p:spPr>
          <a:xfrm>
            <a:off x="975249" y="3007027"/>
            <a:ext cx="6477861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b="1" dirty="0"/>
              <a:t>CPOL</a:t>
            </a:r>
            <a:r>
              <a:rPr lang="en-US" dirty="0"/>
              <a:t> - Clock polarity</a:t>
            </a:r>
          </a:p>
          <a:p>
            <a:r>
              <a:rPr lang="en-US" b="1" dirty="0"/>
              <a:t>CPHA</a:t>
            </a:r>
            <a:r>
              <a:rPr lang="en-US" dirty="0"/>
              <a:t> - Clock phase</a:t>
            </a:r>
            <a:endParaRPr lang="en-US" sz="1100" dirty="0">
              <a:solidFill>
                <a:srgbClr val="003C71"/>
              </a:solidFill>
            </a:endParaRPr>
          </a:p>
        </p:txBody>
      </p:sp>
      <p:pic>
        <p:nvPicPr>
          <p:cNvPr id="3081" name="Picture 9" descr="1 21 - SPI Tutorial">
            <a:extLst>
              <a:ext uri="{FF2B5EF4-FFF2-40B4-BE49-F238E27FC236}">
                <a16:creationId xmlns:a16="http://schemas.microsoft.com/office/drawing/2014/main" id="{DAA69ED9-6B20-4529-8113-8B491BF8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145" y="758608"/>
            <a:ext cx="4001207" cy="201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5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A4077-5CD5-46D5-8F51-E4A02DEF1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59F0DD-1922-4431-95AD-33E94CCAA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176" y="241986"/>
            <a:ext cx="8229600" cy="350719"/>
          </a:xfrm>
        </p:spPr>
        <p:txBody>
          <a:bodyPr/>
          <a:lstStyle/>
          <a:p>
            <a:r>
              <a:rPr lang="en-US" dirty="0"/>
              <a:t>Read\Write (From flash memory) – 1 bit </a:t>
            </a:r>
          </a:p>
        </p:txBody>
      </p:sp>
      <p:pic>
        <p:nvPicPr>
          <p:cNvPr id="4100" name="Picture 4" descr="1 51 - SPI Tutorial">
            <a:extLst>
              <a:ext uri="{FF2B5EF4-FFF2-40B4-BE49-F238E27FC236}">
                <a16:creationId xmlns:a16="http://schemas.microsoft.com/office/drawing/2014/main" id="{67B6EBBA-DC2A-465C-8C3C-162A17EDC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026" y="630913"/>
            <a:ext cx="5096464" cy="201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1 61 - SPI Tutorial">
            <a:extLst>
              <a:ext uri="{FF2B5EF4-FFF2-40B4-BE49-F238E27FC236}">
                <a16:creationId xmlns:a16="http://schemas.microsoft.com/office/drawing/2014/main" id="{6404537F-F558-4335-8584-8B79C08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026" y="2724848"/>
            <a:ext cx="5065901" cy="202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5461D6-9DD2-4DE8-84AF-E201563E7B6A}"/>
              </a:ext>
            </a:extLst>
          </p:cNvPr>
          <p:cNvCxnSpPr/>
          <p:nvPr/>
        </p:nvCxnSpPr>
        <p:spPr>
          <a:xfrm flipH="1">
            <a:off x="4125293" y="2368446"/>
            <a:ext cx="3618626" cy="149002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DF4A12-339A-4D59-97AA-E97928088FFC}"/>
              </a:ext>
            </a:extLst>
          </p:cNvPr>
          <p:cNvSpPr txBox="1"/>
          <p:nvPr/>
        </p:nvSpPr>
        <p:spPr>
          <a:xfrm>
            <a:off x="7797883" y="2113613"/>
            <a:ext cx="1040318" cy="33855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Dummy cycles</a:t>
            </a:r>
          </a:p>
          <a:p>
            <a:r>
              <a:rPr lang="en-US" sz="1100" dirty="0">
                <a:solidFill>
                  <a:srgbClr val="003C71"/>
                </a:solidFill>
              </a:rPr>
              <a:t>Are optional</a:t>
            </a:r>
          </a:p>
        </p:txBody>
      </p:sp>
    </p:spTree>
    <p:extLst>
      <p:ext uri="{BB962C8B-B14F-4D97-AF65-F5344CB8AC3E}">
        <p14:creationId xmlns:p14="http://schemas.microsoft.com/office/powerpoint/2010/main" val="180246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C4EED3-2E9D-4470-ABAD-16235184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968990-66F8-43DA-8795-A57F3A138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92692"/>
          </a:xfrm>
        </p:spPr>
        <p:txBody>
          <a:bodyPr/>
          <a:lstStyle/>
          <a:p>
            <a:r>
              <a:rPr lang="en-US" dirty="0"/>
              <a:t>Read\Write (From flash memory) – 4 bit</a:t>
            </a:r>
          </a:p>
        </p:txBody>
      </p:sp>
      <p:pic>
        <p:nvPicPr>
          <p:cNvPr id="2050" name="Picture 2" descr="SPI Tutorial – Serial Peripheral Interface Bus Protocol Basics">
            <a:extLst>
              <a:ext uri="{FF2B5EF4-FFF2-40B4-BE49-F238E27FC236}">
                <a16:creationId xmlns:a16="http://schemas.microsoft.com/office/drawing/2014/main" id="{0A370201-7003-41E4-A06A-0256E5EE0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966788"/>
            <a:ext cx="59817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16E632-B10F-42CE-ABA5-D021EE9BB0A2}"/>
              </a:ext>
            </a:extLst>
          </p:cNvPr>
          <p:cNvSpPr txBox="1"/>
          <p:nvPr/>
        </p:nvSpPr>
        <p:spPr>
          <a:xfrm>
            <a:off x="5945099" y="203866"/>
            <a:ext cx="1720871" cy="338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rgbClr val="003C71"/>
                </a:solidFill>
              </a:rPr>
              <a:t>Dummy cycles to enable</a:t>
            </a:r>
          </a:p>
          <a:p>
            <a:pPr algn="ctr"/>
            <a:r>
              <a:rPr lang="en-US" sz="1100" dirty="0">
                <a:solidFill>
                  <a:srgbClr val="003C71"/>
                </a:solidFill>
              </a:rPr>
              <a:t>I/O direction change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E19BF3-3B72-4133-B459-5EB9C0D21845}"/>
              </a:ext>
            </a:extLst>
          </p:cNvPr>
          <p:cNvCxnSpPr/>
          <p:nvPr/>
        </p:nvCxnSpPr>
        <p:spPr>
          <a:xfrm flipH="1">
            <a:off x="5825178" y="632585"/>
            <a:ext cx="980356" cy="157396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71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Available accessories/peripherals/devices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Sensors</a:t>
            </a:r>
            <a:r>
              <a:rPr lang="en-US" sz="1400" dirty="0"/>
              <a:t>: Motion, distance, temperature, color, light, smoke, gas, humidity and more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Input</a:t>
            </a:r>
            <a:r>
              <a:rPr lang="en-US" sz="1400" dirty="0"/>
              <a:t>: Potentiometers, simple on\off buttons, touch devices, analog joy sticks and more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Displays</a:t>
            </a:r>
            <a:r>
              <a:rPr lang="en-US" sz="1400" dirty="0"/>
              <a:t>: LCD and LED matrix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Storage</a:t>
            </a:r>
            <a:r>
              <a:rPr lang="en-US" sz="1400" dirty="0"/>
              <a:t>: Flash memory, SD cards, I2C EEPROM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Servo and DC motors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Physical and solid state relays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Infrared transmitters and receivers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RF based I/O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Battery chargers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RTC (Real time clock)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GPS, accelerometers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3G modem with SIM card supporting calls and SMS send\receive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Finger print sensor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Just search the web and you will be amazed by what is out there!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2296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targets: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7"/>
            <a:ext cx="8228012" cy="427586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take us a step up as an engineers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expose us to new opportunities \ possibilities \capabilities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enable us to execute small to medium projects – end to 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train us as instructors to run similar course at schools\universities – to better expose Intel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grow this new thing, we are starting </a:t>
            </a:r>
          </a:p>
        </p:txBody>
      </p:sp>
    </p:spTree>
    <p:extLst>
      <p:ext uri="{BB962C8B-B14F-4D97-AF65-F5344CB8AC3E}">
        <p14:creationId xmlns:p14="http://schemas.microsoft.com/office/powerpoint/2010/main" val="259046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1059" y="2108062"/>
            <a:ext cx="5776954" cy="1021556"/>
          </a:xfrm>
        </p:spPr>
        <p:txBody>
          <a:bodyPr/>
          <a:lstStyle/>
          <a:p>
            <a:r>
              <a:rPr lang="en-US" dirty="0"/>
              <a:t>Getting started …</a:t>
            </a:r>
          </a:p>
        </p:txBody>
      </p:sp>
    </p:spTree>
    <p:extLst>
      <p:ext uri="{BB962C8B-B14F-4D97-AF65-F5344CB8AC3E}">
        <p14:creationId xmlns:p14="http://schemas.microsoft.com/office/powerpoint/2010/main" val="406971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lash/>
      </p:transition>
    </mc:Choice>
    <mc:Fallback xmlns="">
      <p:transition spd="slow" advClick="0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Building a project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4008170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Define the project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System requirements specifications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Block diagram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Computing needs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Accessories\Peripherals\Devices needed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Budget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Choosing the right micro controller and board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Choosing the right Accessories\Peripherals\Devices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Sometimes same devices uses different protocols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We need to make sure the voltage levels are compatible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Communication channel are compatible with our MC and has no BW limitations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We need a PC usually running widows on which: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We install the Arduino IDE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Connecting the micro controller board using a USB port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69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152199-9B41-445F-BB18-79350FB9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61EAC4-4198-4BDD-8C7C-1DB2FD540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3610"/>
          </a:xfrm>
        </p:spPr>
        <p:txBody>
          <a:bodyPr/>
          <a:lstStyle/>
          <a:p>
            <a:r>
              <a:rPr lang="en-US" dirty="0"/>
              <a:t>Basic code in Arduino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CE6FE2-F470-4B6B-9AE5-B8ADC0F5AD5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692459"/>
            <a:ext cx="8228012" cy="3936692"/>
          </a:xfrm>
        </p:spPr>
        <p:txBody>
          <a:bodyPr/>
          <a:lstStyle/>
          <a:p>
            <a:r>
              <a:rPr lang="en-US" dirty="0"/>
              <a:t>void setup() {</a:t>
            </a:r>
          </a:p>
          <a:p>
            <a:r>
              <a:rPr lang="en-US" dirty="0"/>
              <a:t>  // put your setup code here, to run once: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loop() {</a:t>
            </a:r>
          </a:p>
          <a:p>
            <a:r>
              <a:rPr lang="en-US" dirty="0"/>
              <a:t>  // put your main code here, to run repeatedly: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295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Board design process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Block diagram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Parts selection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Schematic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DRC + Net List check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Board definitions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Number of layers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Conductor’s width (Net classes)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Placement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Routing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DRC + placement check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Generate production files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Send to production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Assembly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Test al lab </a:t>
            </a:r>
            <a:r>
              <a:rPr lang="en-US" sz="1400" dirty="0">
                <a:sym typeface="Wingdings" panose="05000000000000000000" pitchFamily="2" charset="2"/>
              </a:rPr>
              <a:t>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4692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9AC664-7183-4F9C-A534-6E930473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7A9FF1-4ED1-4DEA-8FD1-F31B88E4B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4761"/>
          </a:xfrm>
        </p:spPr>
        <p:txBody>
          <a:bodyPr/>
          <a:lstStyle/>
          <a:p>
            <a:r>
              <a:rPr lang="en-US" dirty="0"/>
              <a:t>List of Projects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8352A-89CB-414F-8A6E-646232D1A7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683609"/>
            <a:ext cx="8228012" cy="394554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Led on\off using simple physical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LCD simple drawing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WEB based Led on\off (Local and over the cloud)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Bluetooth heart rate monitor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Step motor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Advanced LCD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File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OTA – over the air SW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0347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15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pPr algn="l"/>
            <a:r>
              <a:rPr lang="en-US" dirty="0">
                <a:cs typeface="Guttman-Aharoni" panose="02010701010101010101" pitchFamily="2" charset="-79"/>
              </a:rPr>
              <a:t>So what has changed?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5DD2D-CF20-4425-A90F-138D8C16A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62" y="1010749"/>
            <a:ext cx="2419474" cy="1047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D1ECE0-2F30-490F-B98C-A44D40650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129" y="1010749"/>
            <a:ext cx="2619292" cy="265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ACE235-64A0-49F6-90D9-79862A6E8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53" y="2486116"/>
            <a:ext cx="2617692" cy="1692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E7A019-170E-4D96-B833-170688849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361" y="1010749"/>
            <a:ext cx="2312521" cy="1692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347737-F2A2-415E-B43E-E8859473C4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8361" y="3167885"/>
            <a:ext cx="2198351" cy="128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9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Course agenda: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7"/>
            <a:ext cx="8228012" cy="42758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 does it mean being a maker?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 are we going to learn?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 is the Arduino platform?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 is a micro controller?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 can I do with a micro controller?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Basic communication protocols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Our general maker’s platform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Available accessories/peripherals/devices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Our first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Board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Debug capabilities: logic analyzer, scope and maybe JTAG debugger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3D printing with design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5818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Being a maker, what does it mean?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908557"/>
            <a:ext cx="8228012" cy="3720594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 maker is an electronic biased hobbyist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You need to have basic and up SW and HW capabilities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And foremost you need passion </a:t>
            </a:r>
            <a:r>
              <a:rPr lang="en-US" sz="160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Makers these days have huge possibilities very easy to reach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Arduino for example is a very reachable and easy to use maker’s platform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Makers today can easily: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Built their own drones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Do home automation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Build complex gadgets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Build a robot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Imagination will be your only limit (almost </a:t>
            </a:r>
            <a:r>
              <a:rPr lang="en-US" sz="1600" dirty="0">
                <a:sym typeface="Wingdings" panose="05000000000000000000" pitchFamily="2" charset="2"/>
              </a:rPr>
              <a:t>)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916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What are going to learn?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807868"/>
            <a:ext cx="8228012" cy="3821283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Code and run various examples and exercises on Intel’s makers platform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Pick your own project*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Code it …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Design an electric board, manufacture it, assemble and test it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Learn how to design a 3D case or parts and print it with our 3D printers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Tie it all together and have fun </a:t>
            </a:r>
            <a:r>
              <a:rPr lang="en-US" sz="1600" dirty="0">
                <a:sym typeface="Wingdings" panose="05000000000000000000" pitchFamily="2" charset="2"/>
              </a:rPr>
              <a:t>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575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What makes for a good maker platform?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908557"/>
            <a:ext cx="8228012" cy="3720594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 cheap micro controller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I/</a:t>
            </a:r>
            <a:r>
              <a:rPr lang="en-US" sz="1600" dirty="0" err="1"/>
              <a:t>Os</a:t>
            </a:r>
            <a:r>
              <a:rPr lang="en-US" sz="1600" dirty="0"/>
              <a:t>  - Input and Output pins (Digital and analog)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Easy programmability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Capability to easily connect external accessories/peripherals/devices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IDE - Integrated Development Environment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Bonuses: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File system support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Wi-Fi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Bluetooth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PWM - Pulse-Width Modulation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Wide and active community</a:t>
            </a:r>
          </a:p>
        </p:txBody>
      </p:sp>
    </p:spTree>
    <p:extLst>
      <p:ext uri="{BB962C8B-B14F-4D97-AF65-F5344CB8AC3E}">
        <p14:creationId xmlns:p14="http://schemas.microsoft.com/office/powerpoint/2010/main" val="265123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497F966E-8469-4AF9-BF35-3D3A7641C986}"/>
    </a:ext>
  </a:extLst>
</a:theme>
</file>

<file path=ppt/theme/theme2.xml><?xml version="1.0" encoding="utf-8"?>
<a:theme xmlns:a="http://schemas.openxmlformats.org/drawingml/2006/main" name="1_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E2EF9F45-09E2-46BE-BF2F-0219EF15023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2h2018-hpc-event-playbook-powerpoint-template</Template>
  <TotalTime>0</TotalTime>
  <Words>2544</Words>
  <Application>Microsoft Office PowerPoint</Application>
  <PresentationFormat>On-screen Show (16:9)</PresentationFormat>
  <Paragraphs>602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Intel Clear</vt:lpstr>
      <vt:lpstr>Intel Clear Pro</vt:lpstr>
      <vt:lpstr>Wingdings</vt:lpstr>
      <vt:lpstr>Int_PPT Template_ClearPro_16x9</vt:lpstr>
      <vt:lpstr>1_Int_PPT Template_ClearPro_16x9</vt:lpstr>
      <vt:lpstr>Maker’s university –  by intel’s makers community</vt:lpstr>
      <vt:lpstr>PowerPoint Presentation</vt:lpstr>
      <vt:lpstr>Expectations:</vt:lpstr>
      <vt:lpstr>targets:</vt:lpstr>
      <vt:lpstr>So what has changed?</vt:lpstr>
      <vt:lpstr>Course agenda:</vt:lpstr>
      <vt:lpstr>Being a maker, what does it mean?</vt:lpstr>
      <vt:lpstr>What are going to learn?</vt:lpstr>
      <vt:lpstr>What makes for a good maker platform?</vt:lpstr>
      <vt:lpstr>The Arduino makers platform – how it all started…</vt:lpstr>
      <vt:lpstr>Arduino</vt:lpstr>
      <vt:lpstr>The Arduino makers platform </vt:lpstr>
      <vt:lpstr>Arduino options</vt:lpstr>
      <vt:lpstr>What is a micro controller? </vt:lpstr>
      <vt:lpstr>General Block diagram</vt:lpstr>
      <vt:lpstr>Esp32 block diagram</vt:lpstr>
      <vt:lpstr>More about the esp32</vt:lpstr>
      <vt:lpstr>And the best part….</vt:lpstr>
      <vt:lpstr>What can I do with a micro controller?</vt:lpstr>
      <vt:lpstr>Some esp32 projects…</vt:lpstr>
      <vt:lpstr>Cool examples</vt:lpstr>
      <vt:lpstr>Cool examples</vt:lpstr>
      <vt:lpstr>Cool examples</vt:lpstr>
      <vt:lpstr>accessories/peripherals/devices - Properties </vt:lpstr>
      <vt:lpstr>What is a device driver? </vt:lpstr>
      <vt:lpstr>Basic communication protocols</vt:lpstr>
      <vt:lpstr>PowerPoint Presentation</vt:lpstr>
      <vt:lpstr>RS232 - UART</vt:lpstr>
      <vt:lpstr>Configuration of RS232</vt:lpstr>
      <vt:lpstr>End to end example</vt:lpstr>
      <vt:lpstr>I2C Protocol (Inter-Integrated Circuit)</vt:lpstr>
      <vt:lpstr>I2C wave form</vt:lpstr>
      <vt:lpstr>I2C multiple Read\Write</vt:lpstr>
      <vt:lpstr>I2C Code example</vt:lpstr>
      <vt:lpstr>SPI - Serial Peripheral Interface </vt:lpstr>
      <vt:lpstr>SPI Working modes</vt:lpstr>
      <vt:lpstr>Read\Write (From flash memory) – 1 bit </vt:lpstr>
      <vt:lpstr>Read\Write (From flash memory) – 4 bit</vt:lpstr>
      <vt:lpstr>Available accessories/peripherals/devices</vt:lpstr>
      <vt:lpstr>Getting started …</vt:lpstr>
      <vt:lpstr>Building a project</vt:lpstr>
      <vt:lpstr>Basic code in Arduino</vt:lpstr>
      <vt:lpstr>Board design process </vt:lpstr>
      <vt:lpstr>List of Projects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CTPClassification=CTP_NT</cp:keywords>
  <cp:lastModifiedBy/>
  <cp:revision>1</cp:revision>
  <dcterms:created xsi:type="dcterms:W3CDTF">2019-01-09T10:17:12Z</dcterms:created>
  <dcterms:modified xsi:type="dcterms:W3CDTF">2021-05-09T15:00:41Z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8fe81c37-8eff-4c5b-bc02-9bf0e84d8565</vt:lpwstr>
  </property>
  <property fmtid="{D5CDD505-2E9C-101B-9397-08002B2CF9AE}" pid="3" name="CTP_TimeStamp">
    <vt:lpwstr>2020-01-14 06:08:21Z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